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e3732caeb634945" /><Relationship Type="http://schemas.openxmlformats.org/officeDocument/2006/relationships/extended-properties" Target="/docProps/app.xml" Id="R681514b0e2ef491f" /><Relationship Type="http://schemas.openxmlformats.org/officeDocument/2006/relationships/officeDocument" Target="/ppt/presentation.xml" Id="Reb9bca61431b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90fd40bbe4710"/>
  </p:sldMasterIdLst>
  <p:notesMasterIdLst>
    <p:notesMasterId xmlns:r="http://schemas.openxmlformats.org/officeDocument/2006/relationships" r:id="R98215a79546944d0"/>
  </p:notesMasterIdLst>
  <p:sldIdLst>
    <p:sldId xmlns:r="http://schemas.openxmlformats.org/officeDocument/2006/relationships" id="256" r:id="R969e48d51ff64012"/>
    <p:sldId xmlns:r="http://schemas.openxmlformats.org/officeDocument/2006/relationships" id="257" r:id="R325bdca05e714552"/>
    <p:sldId xmlns:r="http://schemas.openxmlformats.org/officeDocument/2006/relationships" id="258" r:id="R6068848ad55746ec"/>
    <p:sldId xmlns:r="http://schemas.openxmlformats.org/officeDocument/2006/relationships" id="259" r:id="R1044e66e1dec42b7"/>
    <p:sldId xmlns:r="http://schemas.openxmlformats.org/officeDocument/2006/relationships" id="260" r:id="R46c501f56e9e4acc"/>
    <p:sldId xmlns:r="http://schemas.openxmlformats.org/officeDocument/2006/relationships" id="261" r:id="Rcf8d6ca3bcc6428a"/>
    <p:sldId xmlns:r="http://schemas.openxmlformats.org/officeDocument/2006/relationships" id="262" r:id="R2e0f8dadf4494446"/>
    <p:sldId xmlns:r="http://schemas.openxmlformats.org/officeDocument/2006/relationships" id="263" r:id="R381d9f5827c24501"/>
    <p:sldId xmlns:r="http://schemas.openxmlformats.org/officeDocument/2006/relationships" id="264" r:id="Rc5ca285b9d1b4222"/>
    <p:sldId xmlns:r="http://schemas.openxmlformats.org/officeDocument/2006/relationships" id="265" r:id="R0877bad0d6f944e9"/>
    <p:sldId xmlns:r="http://schemas.openxmlformats.org/officeDocument/2006/relationships" id="266" r:id="Rce488ba6e1544b4c"/>
    <p:sldId xmlns:r="http://schemas.openxmlformats.org/officeDocument/2006/relationships" id="267" r:id="R61851897d9c746f6"/>
    <p:sldId xmlns:r="http://schemas.openxmlformats.org/officeDocument/2006/relationships" id="268" r:id="R6100f51e67a14736"/>
    <p:sldId xmlns:r="http://schemas.openxmlformats.org/officeDocument/2006/relationships" id="269" r:id="R6090ce65f08947d9"/>
    <p:sldId xmlns:r="http://schemas.openxmlformats.org/officeDocument/2006/relationships" id="270" r:id="R7995de23a8a0459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319979fcb694081" /><Relationship Type="http://schemas.openxmlformats.org/officeDocument/2006/relationships/slideMaster" Target="/ppt/slideMasters/slideMaster1.xml" Id="R02490fd40bbe4710" /><Relationship Type="http://schemas.openxmlformats.org/officeDocument/2006/relationships/notesMaster" Target="/ppt/notesMasters/notesMaster1.xml" Id="R98215a79546944d0" /><Relationship Type="http://schemas.openxmlformats.org/officeDocument/2006/relationships/presProps" Target="/ppt/presProps.xml" Id="R287eec3eafd245a2" /><Relationship Type="http://schemas.openxmlformats.org/officeDocument/2006/relationships/tableStyles" Target="/ppt/tableStyles.xml" Id="Rc86e03f1bdc14626" /><Relationship Type="http://schemas.openxmlformats.org/officeDocument/2006/relationships/slide" Target="/ppt/slides/slide1.xml" Id="R969e48d51ff64012" /><Relationship Type="http://schemas.openxmlformats.org/officeDocument/2006/relationships/slide" Target="/ppt/slides/slide2.xml" Id="R325bdca05e714552" /><Relationship Type="http://schemas.openxmlformats.org/officeDocument/2006/relationships/slide" Target="/ppt/slides/slide3.xml" Id="R6068848ad55746ec" /><Relationship Type="http://schemas.openxmlformats.org/officeDocument/2006/relationships/slide" Target="/ppt/slides/slide4.xml" Id="R1044e66e1dec42b7" /><Relationship Type="http://schemas.openxmlformats.org/officeDocument/2006/relationships/slide" Target="/ppt/slides/slide5.xml" Id="R46c501f56e9e4acc" /><Relationship Type="http://schemas.openxmlformats.org/officeDocument/2006/relationships/slide" Target="/ppt/slides/slide6.xml" Id="Rcf8d6ca3bcc6428a" /><Relationship Type="http://schemas.openxmlformats.org/officeDocument/2006/relationships/slide" Target="/ppt/slides/slide7.xml" Id="R2e0f8dadf4494446" /><Relationship Type="http://schemas.openxmlformats.org/officeDocument/2006/relationships/slide" Target="/ppt/slides/slide8.xml" Id="R381d9f5827c24501" /><Relationship Type="http://schemas.openxmlformats.org/officeDocument/2006/relationships/slide" Target="/ppt/slides/slide9.xml" Id="Rc5ca285b9d1b4222" /><Relationship Type="http://schemas.openxmlformats.org/officeDocument/2006/relationships/slide" Target="/ppt/slides/slide10.xml" Id="R0877bad0d6f944e9" /><Relationship Type="http://schemas.openxmlformats.org/officeDocument/2006/relationships/slide" Target="/ppt/slides/slide11.xml" Id="Rce488ba6e1544b4c" /><Relationship Type="http://schemas.openxmlformats.org/officeDocument/2006/relationships/slide" Target="/ppt/slides/slide12.xml" Id="R61851897d9c746f6" /><Relationship Type="http://schemas.openxmlformats.org/officeDocument/2006/relationships/slide" Target="/ppt/slides/slide13.xml" Id="R6100f51e67a14736" /><Relationship Type="http://schemas.openxmlformats.org/officeDocument/2006/relationships/slide" Target="/ppt/slides/slide14.xml" Id="R6090ce65f08947d9" /><Relationship Type="http://schemas.openxmlformats.org/officeDocument/2006/relationships/slide" Target="/ppt/slides/slide15.xml" Id="R7995de23a8a0459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423988582654a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6a9b17e417e421d" /><Relationship Type="http://schemas.openxmlformats.org/officeDocument/2006/relationships/notesMaster" Target="/ppt/notesMasters/notesMaster1.xml" Id="Rb83dafba84f94c5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c0e3e0e883a4c80" /><Relationship Type="http://schemas.openxmlformats.org/officeDocument/2006/relationships/notesMaster" Target="/ppt/notesMasters/notesMaster1.xml" Id="R237ab81d883d44f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2e1aa40ef2a4d41" /><Relationship Type="http://schemas.openxmlformats.org/officeDocument/2006/relationships/notesMaster" Target="/ppt/notesMasters/notesMaster1.xml" Id="R7b9f0c8ea25d44e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183fff98ef742db" /><Relationship Type="http://schemas.openxmlformats.org/officeDocument/2006/relationships/notesMaster" Target="/ppt/notesMasters/notesMaster1.xml" Id="R9a52556cd36d48f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31baa2fdc51453f" /><Relationship Type="http://schemas.openxmlformats.org/officeDocument/2006/relationships/notesMaster" Target="/ppt/notesMasters/notesMaster1.xml" Id="Rcd9e51a5b51c4c0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d9ff9733cec4834" /><Relationship Type="http://schemas.openxmlformats.org/officeDocument/2006/relationships/notesMaster" Target="/ppt/notesMasters/notesMaster1.xml" Id="R85628885937f496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8189bb6f1924cb9" /><Relationship Type="http://schemas.openxmlformats.org/officeDocument/2006/relationships/notesMaster" Target="/ppt/notesMasters/notesMaster1.xml" Id="R578b9900dd734ec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579b24d2c1c43de" /><Relationship Type="http://schemas.openxmlformats.org/officeDocument/2006/relationships/notesMaster" Target="/ppt/notesMasters/notesMaster1.xml" Id="Re4b32f3f7d1545f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03c988176648c3" /><Relationship Type="http://schemas.openxmlformats.org/officeDocument/2006/relationships/notesMaster" Target="/ppt/notesMasters/notesMaster1.xml" Id="Rc3af73e03a834f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0f378622db402c" /><Relationship Type="http://schemas.openxmlformats.org/officeDocument/2006/relationships/notesMaster" Target="/ppt/notesMasters/notesMaster1.xml" Id="R7b246ecf03e643a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91353612ddc4783" /><Relationship Type="http://schemas.openxmlformats.org/officeDocument/2006/relationships/notesMaster" Target="/ppt/notesMasters/notesMaster1.xml" Id="R26ef17773a454fb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4497fcdc425403a" /><Relationship Type="http://schemas.openxmlformats.org/officeDocument/2006/relationships/notesMaster" Target="/ppt/notesMasters/notesMaster1.xml" Id="R41fa20bb59aa498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b252ed12e7b48ce" /><Relationship Type="http://schemas.openxmlformats.org/officeDocument/2006/relationships/notesMaster" Target="/ppt/notesMasters/notesMaster1.xml" Id="R389ae6942af24e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8207610efb84653" /><Relationship Type="http://schemas.openxmlformats.org/officeDocument/2006/relationships/notesMaster" Target="/ppt/notesMasters/notesMaster1.xml" Id="R0819879efa754a1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7682065cfbd4cfc" /><Relationship Type="http://schemas.openxmlformats.org/officeDocument/2006/relationships/notesMaster" Target="/ppt/notesMasters/notesMaster1.xml" Id="Rbb1656939f314d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GLIND Rolling LED Display Product Catalog, p. 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Summary of Discussion – Aug 7.</a:t>
            </a:r>
          </a:p>
          <a:p xmlns:a="http://schemas.openxmlformats.org/drawingml/2006/main">
            <a:r>
              <a:t>- GLIND rolling display quotations.</a:t>
            </a:r>
          </a:p>
          <a:p xmlns:a="http://schemas.openxmlformats.org/drawingml/2006/main">
            <a:r>
              <a:t>- specification of outdoor rolling led.xlsx.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GLIND rolling display quotations.</a:t>
            </a:r>
          </a:p>
          <a:p xmlns:a="http://schemas.openxmlformats.org/drawingml/2006/main">
            <a:r>
              <a:t>- Summary of Discussion – Aug 7.</a:t>
            </a:r>
          </a:p>
          <a:p xmlns:a="http://schemas.openxmlformats.org/drawingml/2006/main">
            <a:r>
              <a:t>- Oren Levy email, Aug 7,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Oren Levy email requesting free factory technical and installation training, Aug 7, 2026.</a:t>
            </a:r>
          </a:p>
          <a:p xmlns:a="http://schemas.openxmlformats.org/drawingml/2006/main">
            <a:r>
              <a:t>- No approved training plan was found in the received materials.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GLIND rolling display quotations: payment and lead-time terms.</a:t>
            </a:r>
          </a:p>
          <a:p xmlns:a="http://schemas.openxmlformats.org/drawingml/2006/main">
            <a:r>
              <a:t>- Oren Levy email requesting shipping alternatives and final packing list, Aug 7,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Oren Levy email: Final Corrections and Shipping Request – P1.953 Roll-up LED Display for Israel, Aug 7,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Synthesis of all reviewed supplier, email and WhatsApp-summary materials.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Prepared from the full source set listed in the meeting brief.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GLIND Rolling LED Display Product Catalog, pp. 6, 8, 12 and 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GLIND quotations: P1.953 (Aug 6, 2026), P2.604 (Aug 3, 2026), P3.91 and P5.2 (Aug 6, 2026).</a:t>
            </a:r>
          </a:p>
          <a:p xmlns:a="http://schemas.openxmlformats.org/drawingml/2006/main">
            <a:r>
              <a:t>- Calculation workbook: top-tv-led-commercial-comparison.xlsx.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GLIND model quotations.</a:t>
            </a:r>
          </a:p>
          <a:p xmlns:a="http://schemas.openxmlformats.org/drawingml/2006/main">
            <a:r>
              <a:t>- specification of outdoor rolling led.xlsx.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Customize P1.9 3×2m Rolling Up LED Display.xlsx.</a:t>
            </a:r>
          </a:p>
          <a:p xmlns:a="http://schemas.openxmlformats.org/drawingml/2006/main">
            <a:r>
              <a:t>- Oren Levy email: Final Corrections and Shipping Request – P1.953 Roll-up LED Display for Israel, Aug 7, 2026.</a:t>
            </a:r>
          </a:p>
          <a:p xmlns:a="http://schemas.openxmlformats.org/drawingml/2006/main">
            <a:r>
              <a:t>- GLIND Rolling LED Display Product Catalog, p. 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P3.9-2X10M-LED Rolling screen.pdf, 3-page mechanical drawing.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Distributor Price for Fixed-installation LED Display.xlsx, Outdoor and Indoor sheets.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Customize P1.9 quotation.</a:t>
            </a:r>
          </a:p>
          <a:p xmlns:a="http://schemas.openxmlformats.org/drawingml/2006/main">
            <a:r>
              <a:t>- UHP-2500-spec-cn.pdf.</a:t>
            </a:r>
          </a:p>
          <a:p xmlns:a="http://schemas.openxmlformats.org/drawingml/2006/main">
            <a:r>
              <a:t>- Summary of Discussion – Aug 7.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f669c187745d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848f9157a464f60" /><Relationship Type="http://schemas.openxmlformats.org/officeDocument/2006/relationships/slideLayout" Target="/ppt/slideLayouts/slideLayout1.xml" Id="R15ef54bd22a44c1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f54bd22a44c1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512839504cb3" /><Relationship Type="http://schemas.openxmlformats.org/officeDocument/2006/relationships/image" Target="/ppt/media/image.jpeg" Id="R0468afda4ad14823" /><Relationship Type="http://schemas.openxmlformats.org/officeDocument/2006/relationships/notesSlide" Target="/ppt/notesSlides/notesSlide1.xml" Id="Rff285f474edc434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fd5c581041c9" /><Relationship Type="http://schemas.openxmlformats.org/officeDocument/2006/relationships/notesSlide" Target="/ppt/notesSlides/notesSlide10.xml" Id="R2ca455de34b349a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0c2a348041ef" /><Relationship Type="http://schemas.openxmlformats.org/officeDocument/2006/relationships/notesSlide" Target="/ppt/notesSlides/notesSlide11.xml" Id="R8ac3797db7f940f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a07b16c34995" /><Relationship Type="http://schemas.openxmlformats.org/officeDocument/2006/relationships/notesSlide" Target="/ppt/notesSlides/notesSlide12.xml" Id="R2115edb739034c7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b6288fa9c4002" /><Relationship Type="http://schemas.openxmlformats.org/officeDocument/2006/relationships/notesSlide" Target="/ppt/notesSlides/notesSlide13.xml" Id="R93e937e3b77e47f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323a84174b13" /><Relationship Type="http://schemas.openxmlformats.org/officeDocument/2006/relationships/notesSlide" Target="/ppt/notesSlides/notesSlide14.xml" Id="Re73a1aaa32fe497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8947aad84224" /><Relationship Type="http://schemas.openxmlformats.org/officeDocument/2006/relationships/notesSlide" Target="/ppt/notesSlides/notesSlide15.xml" Id="R60b1a3a0dad2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3d25f3c1423f" /><Relationship Type="http://schemas.openxmlformats.org/officeDocument/2006/relationships/notesSlide" Target="/ppt/notesSlides/notesSlide2.xml" Id="Rbac50fafe57f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28313a264512" /><Relationship Type="http://schemas.openxmlformats.org/officeDocument/2006/relationships/image" Target="/ppt/media/image2.jpeg" Id="R5d562fabd5c14238" /><Relationship Type="http://schemas.openxmlformats.org/officeDocument/2006/relationships/image" Target="/ppt/media/image3.jpeg" Id="R0fa7d32cc8da4a67" /><Relationship Type="http://schemas.openxmlformats.org/officeDocument/2006/relationships/image" Target="/ppt/media/image4.jpeg" Id="Re7d699b4ee5347c1" /><Relationship Type="http://schemas.openxmlformats.org/officeDocument/2006/relationships/image" Target="/ppt/media/image5.jpeg" Id="R029df24e93d24ad9" /><Relationship Type="http://schemas.openxmlformats.org/officeDocument/2006/relationships/notesSlide" Target="/ppt/notesSlides/notesSlide3.xml" Id="R1e97d9bc2778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34527df24203" /><Relationship Type="http://schemas.openxmlformats.org/officeDocument/2006/relationships/chart" Target="/ppt/slides/charts/chart1.xml" Id="R4d9a9c42f3ad4edf" /><Relationship Type="http://schemas.openxmlformats.org/officeDocument/2006/relationships/notesSlide" Target="/ppt/notesSlides/notesSlide4.xml" Id="Re5e3a5c3c8b8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df74491f64b38" /><Relationship Type="http://schemas.openxmlformats.org/officeDocument/2006/relationships/notesSlide" Target="/ppt/notesSlides/notesSlide5.xml" Id="R0b17f40a1425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18ed25034f20" /><Relationship Type="http://schemas.openxmlformats.org/officeDocument/2006/relationships/image" Target="/ppt/media/image6.jpeg" Id="R0eed4de38cb54f2b" /><Relationship Type="http://schemas.openxmlformats.org/officeDocument/2006/relationships/notesSlide" Target="/ppt/notesSlides/notesSlide6.xml" Id="R51bcbc5541fc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4535dd0de4ffe" /><Relationship Type="http://schemas.openxmlformats.org/officeDocument/2006/relationships/notesSlide" Target="/ppt/notesSlides/notesSlide7.xml" Id="Rb36c1e67013142c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27ad4587483c" /><Relationship Type="http://schemas.openxmlformats.org/officeDocument/2006/relationships/notesSlide" Target="/ppt/notesSlides/notesSlide8.xml" Id="R04627e9a76a54b6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d3b4ef8a4132" /><Relationship Type="http://schemas.openxmlformats.org/officeDocument/2006/relationships/notesSlide" Target="/ppt/notesSlides/notesSlide9.xml" Id="R0deda2e871214eda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EXW including quoted spares</c:v>
          </c:tx>
          <c:spPr>
            <a:solidFill xmlns:a="http://schemas.openxmlformats.org/drawingml/2006/main">
              <a:srgbClr val="3D8DFF"/>
            </a:solidFill>
          </c:spPr>
          <c:cat>
            <c:strLit>
              <c:ptCount val="4"/>
              <c:pt idx="0">
                <c:v>P1.953</c:v>
              </c:pt>
              <c:pt idx="1">
                <c:v>P2.604</c:v>
              </c:pt>
              <c:pt idx="2">
                <c:v>P3.91</c:v>
              </c:pt>
              <c:pt idx="3">
                <c:v>P5.2</c:v>
              </c:pt>
            </c:strLit>
          </c:cat>
          <c:val>
            <c:numLit>
              <c:formatCode>General</c:formatCode>
              <c:ptCount val="4"/>
              <c:pt idx="0">
                <c:v>44439.84</c:v>
              </c:pt>
              <c:pt idx="1">
                <c:v>30737.34</c:v>
              </c:pt>
              <c:pt idx="2">
                <c:v>29707.02</c:v>
              </c:pt>
              <c:pt idx="3">
                <c:v>26393.58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00" b="1">
                  <a:solidFill>
                    <a:srgbClr val="000000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DEDED"/>
              </a:solidFill>
              <a:prstDash val="solid"/>
            </a:ln>
          </c:spPr>
        </c:majorGridlines>
        <c:numFmt formatCode="$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C6570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B8BCC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000000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C8B56A-0F9C-430B-8164-6BE46DBDA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1000"/>
            <a:ext cx="533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LED DISPLAY IMPORT PROGRAM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87434A-2283-4A79-A6E1-983804BA4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5429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Rolling &amp; Fixed LED Displays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DD24C5-F059-4660-B209-BAF97C424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76625"/>
            <a:ext cx="53340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Commercial, technical and operating framework for the first GLIND import program in Israel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6BA992-A1DE-4139-9DD7-F116013FF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81625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Meeting deck for Top TV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F1FA49-DEDB-40C6-8408-2F0F5BD9A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543550" cy="560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68afda4ad14823"/>
          <a:stretch xmlns:a="http://schemas.openxmlformats.org/drawingml/2006/main"/>
        </p:blipFill>
        <p:spPr>
          <a:xfrm xmlns:a="http://schemas.openxmlformats.org/drawingml/2006/main">
            <a:off x="6931059" y="400050"/>
            <a:ext cx="4216332" cy="56007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CACBE3-3027-41F0-AC7D-C6D199DA7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8A1073-C88E-4883-94F1-70E36477A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83518973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BDE1A9-F9F5-479B-975A-22E68C217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CRITICAL RISKS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FE33BA-C134-4F9E-8CFA-76A2947B0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049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Three unresolved safety topics block a responsible purchase order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74236C-CEC9-4C00-A226-9CDE261C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C64489-4AD3-4DCA-B8DF-7611E5396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857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B5D3FB-063A-40F6-8B57-FE2947394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6192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 rating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CAFCC9-49FE-4413-8570-7607B2ECA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619250"/>
            <a:ext cx="647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No guaranteed deployed wind speed before order.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5E464A-458C-4C40-8649-DC9266990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527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EA71AC-F176-4864-8A48-2654C3B58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857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5BC0FF-2D2F-4A3A-95E5-9E7419441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00375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Motor certification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B80DA2-BA79-4456-818D-93BBA384A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000375"/>
            <a:ext cx="647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Supplier states the motor has no CE or other certification documents.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ABB938-9F26-46D5-9132-AEE09B9FB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3382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FE0C3B-8CB4-46AB-9B7B-FC8AC4544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81500"/>
            <a:ext cx="857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F22EEC-1EF3-4B78-9D3C-222455F5B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3815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559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IP / humidity consistency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3A7800-54EA-4EF7-804B-C12C5ACFC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81500"/>
            <a:ext cx="647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Quotation and datasheet values conflict across documents.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47EA6D-33F4-4CC9-B3A0-27D36CD18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149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9710D4-2309-48F8-973C-CFBE29900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57875"/>
            <a:ext cx="11391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652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03A2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C03A2B"/>
                </a:solidFill>
                <a:latin typeface="Arial"/>
                <a:ea typeface="Arial"/>
                <a:cs typeface="Arial"/>
              </a:rPr>
              <a:t>Purchase gate: certified wind data, compliant lifting-system documentation and one signed environmental specification.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4219D7-218E-4600-9841-008306C05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486CFC-FA6F-4A8C-9EC7-A24D62C5B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4610336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6F73CE-620C-4429-9CED-2F531F1CB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WARRANTY AND SUPPORT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4CE57F-0FED-4A0E-BD1D-596F38327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two-year warranty needs an Israel-ready service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3604E0-9AAA-400D-8A15-CB8781DBD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152BA1-C35A-4CAB-A113-B31632CDB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71625"/>
            <a:ext cx="53340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DE20EE-E10B-4ED5-B212-0C4113858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7375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79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What is currently stated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1C81C9-8040-480F-8109-CF4BF4E85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466725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Two-year warranty for screen body and lifting system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Free remote technical support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Factory repair at no labor charge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Locally sourced parts are excluded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Customer pays return shipping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CB9ED2-8B32-492F-B872-CBED234FA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57375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79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What Top TV needs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06C9D9-E6DF-46E1-9A58-7F37D6C96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76250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DOA replacement policy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Response-time SLA and escalation path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Local swap-stock and critical spares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Fault diagnosis and RMA workflow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Maximum repair turnaround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Warranty survival after approved local integration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8212C9-6774-4B08-888B-9B6F2346B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57875"/>
            <a:ext cx="11391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Service capability will determine repeat sales more than the first-screen discount.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369082-6A4B-41C7-AD9E-017C9A65E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24E4C6-D754-4EAA-B97E-5E1CA5FC4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2029772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325B8B-20A3-45F7-8393-CC80D320B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KNOWLEDGE TRANSFER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E1CE78-7D99-4AB9-8F17-9FC7A33F7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414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Factory training must create an independent Israeli installation team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13EB2C-916C-410D-A87A-5A3D00F6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5D725F-DF20-4570-8FE6-D29C9E0E8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95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56980F-3B52-4149-B554-F00B5F489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2476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194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DESIGN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881505-D8E6-46BE-BED4-B2328585D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0"/>
            <a:ext cx="238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DEBEC2-BFF0-4E07-AB42-B9EBF88D7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52750"/>
            <a:ext cx="238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Mechanical clearances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Power and data design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Wind and enclosure rules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A86CDD-3A2F-4A8E-B8EC-FF19AE645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666875"/>
            <a:ext cx="95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CB79F5-59C2-456A-9CA6-F7FAFC9D3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190750"/>
            <a:ext cx="2476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194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INSTALL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9D8F98-9060-4C98-B6A2-531F0B781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667000"/>
            <a:ext cx="238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EFCA83-21D1-47CA-8749-0D97FAE2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952750"/>
            <a:ext cx="238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Roller and lifting assembly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Anchoring and wiring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Limits, E-stop and chain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67BFE3-64BF-4BAF-9B43-4C8A8ECA1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666875"/>
            <a:ext cx="95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0E6EDC-4118-460E-A5CA-B82886BB6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190750"/>
            <a:ext cx="2476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194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COMMISSION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EE288F-D265-4D76-B122-78B79E02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67000"/>
            <a:ext cx="238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DFD8E8-5FF4-422F-B1F2-7D6E42174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952750"/>
            <a:ext cx="238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NovaStar configuration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Image calibration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FAT and site acceptance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E4FD64-7591-46D9-B354-F1CF1B622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666875"/>
            <a:ext cx="95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5343C3-0A0F-42A6-874C-22D4F54E0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190750"/>
            <a:ext cx="2476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194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SERVICE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E00DFF-E837-4287-97F9-E77C47088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667000"/>
            <a:ext cx="238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F55422-86CF-43A5-9E57-C651582D8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952750"/>
            <a:ext cx="238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Diagnostics and logs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Module/card/motor swap</a:t>
            </a:r>
          </a:p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Remote escalation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C036DB-B2FE-4B7D-AC12-6D3B09569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0953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5EF55B-E9CE-4129-BD2D-C72CDFDEA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67325"/>
            <a:ext cx="10382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8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Close in writing: training days, participants, language, hands-on scope, materials, certification, travel costs and live support for the first Israel installation.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D7043A-CED0-489F-9F63-EC65B520B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CDEA0E-BB68-495B-BA0D-90D718133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9807562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6DA92C-3122-4412-BEE5-0BA7B54D5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SUPPLY AND LOGISTICS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695377-C9A0-49FA-B856-2231E5B89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22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published lead time is 67 days — the shipping package is still incomplete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FEF25E-0C29-4E84-984D-AD7BD4720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379A7F-75AB-401C-9822-BD981F023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209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50%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CA35A6-382F-4675-AD83-729B69791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765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before production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15E6BC-BA45-4153-8AF2-32E5820AF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666875"/>
            <a:ext cx="2476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60 days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363B22-FE89-42B0-86FF-11663FCF5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4765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production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109D9D-A154-4FFB-B484-73A963B4A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66875"/>
            <a:ext cx="238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7 days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4A7D7F-1936-41E6-B2DB-B34308DC8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765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installation &amp; commissioning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402CD7-7B00-43F9-9A62-701429408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666875"/>
            <a:ext cx="2000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50%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94834E-2EB8-45F6-B335-EE54AD80F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4765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before delivery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BBEFC5-13B2-46C0-AC57-BCFC72391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113919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281905-0CE7-4F27-8D4B-1DDFF096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667125"/>
            <a:ext cx="106680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Final packing list: cases, dimensions, net/gross weight and CBM</a:t>
            </a:r>
          </a:p>
          <a:p xmlns:a="http://schemas.openxmlformats.org/drawingml/2006/main">
            <a:pPr algn="l"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HS codes, port of departure and production-completion date</a:t>
            </a:r>
          </a:p>
          <a:p xmlns:a="http://schemas.openxmlformats.org/drawingml/2006/main">
            <a:pPr algn="l"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Separate EXW, FOB, CIF Ashdod and DAP quotations</a:t>
            </a:r>
          </a:p>
          <a:p xmlns:a="http://schemas.openxmlformats.org/drawingml/2006/main">
            <a:pPr algn="l"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Separate product, packing, inland freight, sea freight and insurance</a:t>
            </a:r>
          </a:p>
          <a:p xmlns:a="http://schemas.openxmlformats.org/drawingml/2006/main">
            <a:pPr algn="l"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FAT window, export documents and country-of-origin evidence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FCC281-08E0-488C-8002-CFA59F5BE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010C46-4CF3-4222-8E2A-60D831B94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9310078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2DF050-7C47-424E-8312-DE6BDE0E4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OPEN POINTS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F9F0B5-AA77-43B9-A092-B49B84951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41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Close the commercial package before negotiating the first-order discount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937E52-DEB6-46FE-A45B-35B178E9A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400050" y="1571625"/>
          <a:ext xmlns:a="http://schemas.openxmlformats.org/drawingml/2006/main" cx="11391900" cy="3714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6762750"/>
                <a:gridCol w="2247900"/>
              </a:tblGrid>
              <a:tr h="530679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Topic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Required supplier response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Status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</a:tr>
              <a:tr h="530679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P1.953 price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Corrected EXW + FOB + CIF Ashdod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Open</a:t>
                      </a:r>
                    </a:p>
                  </a:txBody>
                  <a:tcPr marL="91440" marR="91440" marT="45720" marB="45720"/>
                </a:tc>
              </a:tr>
              <a:tr h="530679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Weatherproof enclosure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Price + fabrication drawing + IP rating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Open</a:t>
                      </a:r>
                    </a:p>
                  </a:txBody>
                  <a:tcPr marL="91440" marR="91440" marT="45720" marB="45720"/>
                </a:tc>
              </a:tr>
              <a:tr h="530679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Wind system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Sensor price, threshold and auto-retraction logic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Open</a:t>
                      </a:r>
                    </a:p>
                  </a:txBody>
                  <a:tcPr marL="91440" marR="91440" marT="45720" marB="45720"/>
                </a:tc>
              </a:tr>
              <a:tr h="530679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Warranty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DOA, SLA, local swap stock and RMA terms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Open</a:t>
                      </a:r>
                    </a:p>
                  </a:txBody>
                  <a:tcPr marL="91440" marR="91440" marT="45720" marB="45720"/>
                </a:tc>
              </a:tr>
              <a:tr h="530679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Training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Written program and first-installation support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Open</a:t>
                      </a:r>
                    </a:p>
                  </a:txBody>
                  <a:tcPr marL="91440" marR="91440" marT="45720" marB="45720"/>
                </a:tc>
              </a:tr>
              <a:tr h="530679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Fixed LED range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Complete system pricing and commercial terms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Open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6CD81E-7425-4DB7-9523-0AD8903AF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67375"/>
            <a:ext cx="11391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25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Flagship-project leverage: reference site, professional media, customer visits and future Israeli pipeline — subject to owner approval.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D61DF4-EC69-4053-B414-F166E3B7E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144917-F772-4345-B8BD-9212B92A6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6288820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7904E1-2739-48CB-913D-0A8C887FA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PROPOSED OUTCOME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011A28-BE7C-4124-9BBC-56977FB0B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76375"/>
            <a:ext cx="857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813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Approve a gated first-project plan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84B53F-C615-4DC1-A874-9166D2767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43250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583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63C02D-59CE-4F12-BBDB-7FD725D7B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43250"/>
            <a:ext cx="923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Select P1.953 for flagship quality or P3.91 for commercial scalability.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2E8948-1BB7-4C78-8651-E445D0BAF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0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583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11361F-D07A-4A6B-982A-B30AAB30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95750"/>
            <a:ext cx="923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Issue a consolidated supplier closeout list with a fixed response deadline.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5D7382-2FCD-4539-95C4-CFF1CF3BA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48250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583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CFED13-E63D-4484-BED4-EA667129C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048250"/>
            <a:ext cx="952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94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Place an order only after technical, safety, training and landed-cost gates are closed.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332D24-DE45-4DA2-9406-434165D1A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2C5949-F851-465E-A750-704AE06A7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87808166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90E65E-63DD-4F21-BD45-F1C7AB508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THE DECISION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99DC10-D42E-49EC-82FB-B1DA870EC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9715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Build an import-ready offer — not just buy a screen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A1E2B1-072E-40B0-8A9B-289449348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33875"/>
            <a:ext cx="7429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The first order should validate product-market fit, landed cost, safety, training and after-sales capability in Israel.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4E7415-4E56-40FF-AC98-40A63456C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2BD32A-6A99-41F0-A868-C431AD88C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6381057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FA9160-2903-46DE-B748-5F3D2C5ED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PRODUCT LANDSCAPE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826E39-A1CC-44B3-9E51-721B2820C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933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GLIND offers multiple rolling formats — the import program needs focus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42BF91-0F23-4196-A051-6B3DD8104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E1B973-BFE4-4B41-8433-12E6A40D2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71625"/>
            <a:ext cx="257175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562fabd5c14238"/>
          <a:stretch xmlns:a="http://schemas.openxmlformats.org/drawingml/2006/main"/>
        </p:blipFill>
        <p:spPr>
          <a:xfrm xmlns:a="http://schemas.openxmlformats.org/drawingml/2006/main">
            <a:off x="400050" y="1578053"/>
            <a:ext cx="2571750" cy="3416145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DD0232-892F-425F-98F9-2991360D0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Rolling Fast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4D69BC-B09A-4120-9C2A-7CD7D5710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571625"/>
            <a:ext cx="257175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a7d32cc8da4a67"/>
          <a:stretch xmlns:a="http://schemas.openxmlformats.org/drawingml/2006/main"/>
        </p:blipFill>
        <p:spPr>
          <a:xfrm xmlns:a="http://schemas.openxmlformats.org/drawingml/2006/main">
            <a:off x="3248025" y="1578053"/>
            <a:ext cx="2571750" cy="3416145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11D2F8-76EF-48DA-B3FC-5CF236A01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5191125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Rolling Floor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E2FAE4-2A6B-49C8-A0F8-FC5C83306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71625"/>
            <a:ext cx="257175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d699b4ee5347c1"/>
          <a:stretch xmlns:a="http://schemas.openxmlformats.org/drawingml/2006/main"/>
        </p:blipFill>
        <p:spPr>
          <a:xfrm xmlns:a="http://schemas.openxmlformats.org/drawingml/2006/main">
            <a:off x="6096000" y="1578053"/>
            <a:ext cx="2571750" cy="3416145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8E5150-EC70-44D3-B017-1C8C04CF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191125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Rolling Gate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94C0D4-4E31-4B7A-A06A-227E2F205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571625"/>
            <a:ext cx="257175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9df24e93d24ad9"/>
          <a:stretch xmlns:a="http://schemas.openxmlformats.org/drawingml/2006/main"/>
        </p:blipFill>
        <p:spPr>
          <a:xfrm xmlns:a="http://schemas.openxmlformats.org/drawingml/2006/main">
            <a:off x="8943975" y="1578053"/>
            <a:ext cx="2571750" cy="3416145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B65108-95AF-44A4-ADD7-DF0616A07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5191125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Rolling Outdoor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D64D1A-DFD9-4173-846C-7A74E6270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29300"/>
            <a:ext cx="11391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Recommended starting point: one flagship 3×2 m roll-up model plus a defined fixed-installation range.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F67DD7-9CF3-4E2A-B147-20B827A48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BAB45D-2B01-4A54-A37A-33BDEAC06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532092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7C5FBB-12D5-42F1-B8F1-DFA8E4F66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ROLLING DISPLAY ECONOMICS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78A723-8069-4FAB-A28D-F5DA23D19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3×2 m options span $26.4k–$44.4k EXW before freight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3832D2-6D03-4299-A810-1413B9330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graphicFrame>
        <p:nvGraphicFramePr>
          <p:cNvPr id="16" name="Chart"/>
          <p:cNvGraphicFramePr/>
          <p:nvPr/>
        </p:nvGraphicFramePr>
        <p:xfrm>
          <a:off xmlns:a="http://schemas.openxmlformats.org/drawingml/2006/main" x="400050" y="1524000"/>
          <a:ext xmlns:a="http://schemas.openxmlformats.org/drawingml/2006/main" cx="6858000" cy="4381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d9a9c42f3ad4edf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D16BF2-DA83-4442-B2E6-DF6744760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524000"/>
            <a:ext cx="39814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3EE5E0-C7FC-452B-B1BE-F6589D213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62125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833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P1.953 correction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C3E06A-1BE9-43C2-A0D4-794FCAB58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71700"/>
            <a:ext cx="333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532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Remove the mistakenly retained $870 spare power supply. Corrected calculated EXW: $43,500.24.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CB4915-5188-477C-8818-6488DE520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39814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D16F73-585F-44ED-9B0E-91D024AE8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381375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833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Commercial implication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AACA0B-43C2-444C-B469-6515F3487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90950"/>
            <a:ext cx="333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532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P3.91 offers the strongest price / outdoor brightness balance for a scalable commercial line.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7B3DA5-0B69-46E0-AE3B-FD0CC67DF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C1706B-53D3-4D9E-BFD2-D3AAC73C4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4743632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33BC3E-277C-4343-AD5C-5E47575C3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3×2 M TECHNICAL COMPARISON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05238F-6977-4E0E-A08A-DA4ADA29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143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Resolution, brightness and viewing distance define the target application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5EFB92-0897-4F6F-AE3F-B973F1548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graphicFrame>
        <p:nvGraphicFramePr>
          <p:cNvPr id="12" name=""/>
          <p:cNvGraphicFramePr/>
          <p:nvPr/>
        </p:nvGraphicFramePr>
        <p:xfrm>
          <a:off xmlns:a="http://schemas.openxmlformats.org/drawingml/2006/main" x="400050" y="1666875"/>
          <a:ext xmlns:a="http://schemas.openxmlformats.org/drawingml/2006/main" cx="11391900" cy="31432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095500"/>
                <a:gridCol w="2333625"/>
                <a:gridCol w="2238375"/>
                <a:gridCol w="2238375"/>
                <a:gridCol w="2486025"/>
              </a:tblGrid>
              <a:tr h="628650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Resolution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Brightness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Quoted IP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Viewing distance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P1.953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1536×1024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3,500 nit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IP68 / IP68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&gt;2.0 m</a:t>
                      </a:r>
                    </a:p>
                  </a:txBody>
                  <a:tcPr marL="91440" marR="91440" marT="45720" marB="45720"/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P2.604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1152×768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&gt;3,000 nit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IP68 / IP68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&gt;2.6 m</a:t>
                      </a:r>
                    </a:p>
                  </a:txBody>
                  <a:tcPr marL="91440" marR="91440" marT="45720" marB="45720"/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P3.91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768×512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&gt;5,000 nit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IP65 / IP65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&gt;3.9 m</a:t>
                      </a:r>
                    </a:p>
                  </a:txBody>
                  <a:tcPr marL="91440" marR="91440" marT="45720" marB="45720"/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P5.2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576×384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&gt;5,000 nit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IP65 / IP65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&gt;5.2 m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95F76F-D53B-45E2-8A15-ACA274188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11391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879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All four quotations state ≥3,840 Hz refresh, 600 W/m² maximum consumption, 180 W/m² average consumption and ≥100,000 h claimed lifetime.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FE0CC6-9B06-457E-942E-99BC68202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11391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03A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03A2B"/>
                </a:solidFill>
                <a:latin typeface="Arial"/>
                <a:ea typeface="Arial"/>
                <a:cs typeface="Arial"/>
              </a:rPr>
              <a:t>Documentation conflict: the general outdoor specification lists IP65 for all models, while two quotations state IP68.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64BB33-3163-4572-A045-8DAD20807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C5B8D2-9244-4C25-9E39-14913F938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171002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D58D05-6AC9-4B6A-B58A-9ABE08EC1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FIRST INSTALLATION CANDIDATE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E59476-60BA-472E-B3B4-FB6153455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564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P1.953 is the flagship showroom choice — with the highest cost and strictest closeout needs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707678-4E32-49DB-8593-10E6708A7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B37A04-6D66-4AE2-ABEA-37FFFE21B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71625"/>
            <a:ext cx="5238750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ed4de38cb54f2b"/>
          <a:stretch xmlns:a="http://schemas.openxmlformats.org/drawingml/2006/main"/>
        </p:blipFill>
        <p:spPr>
          <a:xfrm xmlns:a="http://schemas.openxmlformats.org/drawingml/2006/main">
            <a:off x="1388106" y="1571625"/>
            <a:ext cx="3262638" cy="4333875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CC8F0C-5379-4A56-A785-AB7EEFF86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716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538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Core configuration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51836C-BEA1-4275-9704-A7025B68C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00250"/>
            <a:ext cx="4953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3×2 m / 6 m²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GOB + anti-glare treatment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Kinglight SMD1010 LEDs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ICND2153S driver IC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NovaStar A5s Plus receiving cards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Electric lifting system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499B26-F56B-44C8-96A9-7CCC7E396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6196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538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C03A2B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C03A2B"/>
                </a:solidFill>
                <a:latin typeface="Arial"/>
                <a:ea typeface="Arial"/>
                <a:cs typeface="Arial"/>
              </a:rPr>
              <a:t>Must be re-quoted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94BB2B-E01B-4F54-A0FA-BDAB4D11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000625"/>
            <a:ext cx="5143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• No video processor</a:t>
            </a:r>
          </a:p>
          <a:p xmlns:a="http://schemas.openxmlformats.org/drawingml/2006/main">
            <a:pPr algn="l">
              <a:defRPr sz="142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• No main or spare power supplies</a:t>
            </a:r>
          </a:p>
          <a:p xmlns:a="http://schemas.openxmlformats.org/drawingml/2006/main">
            <a:pPr algn="l">
              <a:defRPr sz="142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• Eight spare LED modules + two receiving cards</a:t>
            </a:r>
          </a:p>
          <a:p xmlns:a="http://schemas.openxmlformats.org/drawingml/2006/main">
            <a:pPr algn="l">
              <a:defRPr sz="142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• Separate enclosure and wind-system options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94470B-9A74-4E93-8DBF-A1CC0BB37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FBC597-7A3F-4B4D-BE3C-9F3BC2998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4849852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E0E6B0-9D7E-42B0-961E-AA1C35297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CUSTOM LARGE-FORMAT OPTION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BB433A-4D2A-4E5C-A492-0B174BE78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22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2×10 m concept is mechanically defined — but not commercially quoted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D84146-7F2E-4D3A-8F72-4F2561863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970A8F-F501-4784-A8F6-E42A2B6A9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285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20 m²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9113FC-CAB0-47F2-A317-E5DB5CB82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47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screen area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E96CEE-65A7-432C-AC9B-21BBEFAD9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762125"/>
            <a:ext cx="419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1.5 kW / 220 V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3A417A-4D65-4B7A-983F-9FC258D6F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64795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motor, gearbox ratio 1:300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6ADF9C-4F38-4F51-9040-C7A3A7B9A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62125"/>
            <a:ext cx="285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200 kg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5998FC-B987-4F0D-8AFA-F0211A582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6479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weight shown on drawing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AE2487-913F-4A63-8002-8EF38DD9B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76625"/>
            <a:ext cx="11391900" cy="1857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827B61-DF10-4C9B-8B3C-0AF5FF968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762375"/>
            <a:ext cx="10668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Includes fall-prevention device, lockable waterproof access door and 63 A distribution box.</a:t>
            </a:r>
          </a:p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Drawing notes “no waterproof edge protection installed.”</a:t>
            </a:r>
          </a:p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No commercial price, pixel pitch, final packing weight, warranty or delivery terms are provided.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4FD199-C303-4FFE-889F-E71908D26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62625"/>
            <a:ext cx="11391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03A2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C03A2B"/>
                </a:solidFill>
                <a:latin typeface="Arial"/>
                <a:ea typeface="Arial"/>
                <a:cs typeface="Arial"/>
              </a:rPr>
              <a:t>Required next: engineering pack + product specification + quotation under one signed document set.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AA3A29-0F02-4161-8E60-F437E47B7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4F5819-E444-427D-BD35-F8A4311FF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2609715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CCFA6C-E572-4914-B163-2AD750DA8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DISTRIBUTOR PRICE LIST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3E8553-F9DA-4FAD-AA03-B72DA887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404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Fixed-installation pricing is attractive — but it is not yet a landed system cost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DBC76B-4C26-4D93-9F23-701DADC25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400050" y="1619250"/>
          <a:ext xmlns:a="http://schemas.openxmlformats.org/drawingml/2006/main" cx="11391900" cy="3638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2000250"/>
                <a:gridCol w="2762250"/>
                <a:gridCol w="4914900"/>
              </a:tblGrid>
              <a:tr h="519793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Category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Pitch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Distributor price / m²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Commercial meaning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</a:tr>
              <a:tr h="519793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Outdoor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P2.976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$1,154–$1,990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High-resolution outdoor</a:t>
                      </a:r>
                    </a:p>
                  </a:txBody>
                  <a:tcPr marL="91440" marR="91440" marT="45720" marB="45720"/>
                </a:tc>
              </a:tr>
              <a:tr h="519793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Outdoor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P3.91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$875–$1,057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Core outdoor candidate</a:t>
                      </a:r>
                    </a:p>
                  </a:txBody>
                  <a:tcPr marL="91440" marR="91440" marT="45720" marB="45720"/>
                </a:tc>
              </a:tr>
              <a:tr h="519793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Outdoor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P4.81–P10.42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$682–$980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Value / distance range</a:t>
                      </a:r>
                    </a:p>
                  </a:txBody>
                  <a:tcPr marL="91440" marR="91440" marT="45720" marB="45720"/>
                </a:tc>
              </a:tr>
              <a:tr h="519793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Indoor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P0.97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$3,615–$4,000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Fine-pitch premium</a:t>
                      </a:r>
                    </a:p>
                  </a:txBody>
                  <a:tcPr marL="91440" marR="91440" marT="45720" marB="45720"/>
                </a:tc>
              </a:tr>
              <a:tr h="519793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Indoor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P1.25–P1.5625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$1,451–$2,259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GOB mid-fine pitch</a:t>
                      </a:r>
                    </a:p>
                  </a:txBody>
                  <a:tcPr marL="91440" marR="91440" marT="45720" marB="45720"/>
                </a:tc>
              </a:tr>
              <a:tr h="519793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Indoor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P1.95–P3.91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$712–$1,144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00000"/>
                          </a:solidFill>
                        </a:rPr>
                        <a:t>Main commercial range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0B9FF-D30E-4B13-9963-789F4F655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19750"/>
            <a:ext cx="11391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402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03A2B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C03A2B"/>
                </a:solidFill>
                <a:latin typeface="Arial"/>
                <a:ea typeface="Arial"/>
                <a:cs typeface="Arial"/>
              </a:rPr>
              <a:t>Still missing: brightness/IP by SKU, cabinet structure, power, control, spares, warranty, packing, freight and installation.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589917-2644-4C8D-8643-3D1B1E2D1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999A92-134F-4818-95A7-81E4FC04E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06376313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4EEDB7-800D-4EEE-BEAC-B6F2E5087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COMPONENTS AND ACCEPTANCE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025A8E-D47C-4CAE-B09C-EA652E381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4350"/>
            <a:ext cx="1114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812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quality architecture is credible — contract control is still essential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8B706D-66B9-42E8-BC74-DF7D49BB2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0015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7514C-6E80-4420-95B2-5F339985B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71625"/>
            <a:ext cx="5334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39BA6A-54CB-4EF2-99C8-DA950E70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538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Display electronics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C80928-8307-440B-AB3A-FA52945F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4667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GOB protection, anti-glare treatment, named LEDs and drivers, NovaStar receiving cards.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B9F997-7959-49CA-BE10-B34005CEE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24250"/>
            <a:ext cx="5334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C08533-DD16-41F7-9D13-D7605DF69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538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Power system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1EB3FA-E5B6-4648-98BB-6D6F06B0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4667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Mean Well UHP-2500-36: 36 V, 69.4 A, ~2.5 kW. The supply itself requires a protected enclosure.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A42F02-EEDD-48E4-A6B1-190D4C7D6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571625"/>
            <a:ext cx="567690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0EBF50-6615-4E14-B1ED-9BB5CB186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8097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538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Procurement controls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FB22FC-1694-44C0-987B-2824836BB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238375"/>
            <a:ext cx="4953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Signed bill of materials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No component substitution without approval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Factory acceptance test with video record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Serial-number list and burn-in evidence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Inspection of limits, E-stop and manual chain</a:t>
            </a:r>
          </a:p>
          <a:p xmlns:a="http://schemas.openxmlformats.org/drawingml/2006/main">
            <a:pPr algn="l">
              <a:defRPr sz="16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• Spare-parts acceptance and wiring documents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3C4697-F1D8-4075-9AF9-5CBE5B36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15000"/>
            <a:ext cx="11391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Acceptance quality must be written into the purchase order — not left to catalog claims.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140E71-30FB-4F85-941B-97C279821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TOP TV × i-feel × GLIND TECH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DC5FA2-BFD1-4C73-A0AD-44FDD9465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389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0366512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2026-08-15T06:19:22.8060000Z</dcterms:created>
  <dcterms:modified xsi:type="dcterms:W3CDTF">2026-08-15T06:19:22.8060000Z</dcterms:modified>
</coreProperties>
</file>